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sldIdLst>
    <p:sldId id="276" r:id="rId2"/>
    <p:sldId id="278" r:id="rId3"/>
    <p:sldId id="279" r:id="rId4"/>
    <p:sldId id="283" r:id="rId5"/>
    <p:sldId id="285" r:id="rId6"/>
    <p:sldId id="282" r:id="rId7"/>
    <p:sldId id="289" r:id="rId8"/>
    <p:sldId id="281" r:id="rId9"/>
    <p:sldId id="284" r:id="rId10"/>
    <p:sldId id="286" r:id="rId11"/>
    <p:sldId id="287" r:id="rId12"/>
    <p:sldId id="288" r:id="rId13"/>
  </p:sldIdLst>
  <p:sldSz cx="9906000" cy="6858000" type="A4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9197"/>
    <a:srgbClr val="2F2F98"/>
    <a:srgbClr val="0055A4"/>
    <a:srgbClr val="7EB0CD"/>
    <a:srgbClr val="CC0066"/>
    <a:srgbClr val="999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5" autoAdjust="0"/>
    <p:restoredTop sz="86470" autoAdjust="0"/>
  </p:normalViewPr>
  <p:slideViewPr>
    <p:cSldViewPr snapToGrid="0">
      <p:cViewPr>
        <p:scale>
          <a:sx n="80" d="100"/>
          <a:sy n="80" d="100"/>
        </p:scale>
        <p:origin x="-256" y="-108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7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6125"/>
            <a:ext cx="538638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506C179-B009-40F2-A472-04D39D1A02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2776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1.jpeg"/><Relationship Id="rId7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iStock_000016866555Mediunewm (5)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6750"/>
            <a:ext cx="3498850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lpaship ba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7413"/>
            <a:ext cx="9906000" cy="915987"/>
          </a:xfrm>
          <a:prstGeom prst="rect">
            <a:avLst/>
          </a:prstGeom>
          <a:solidFill>
            <a:srgbClr val="0055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LP-paternships-logo-white-1l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6092825"/>
            <a:ext cx="23399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People_Leadership%201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988" y="3213100"/>
            <a:ext cx="30194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31825" y="44450"/>
            <a:ext cx="57626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1"/>
          </a:p>
        </p:txBody>
      </p:sp>
      <p:pic>
        <p:nvPicPr>
          <p:cNvPr id="9" name="Picture 15" descr="local pships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8" y="333375"/>
            <a:ext cx="1730375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1588" y="5832475"/>
            <a:ext cx="9904412" cy="144463"/>
          </a:xfrm>
          <a:prstGeom prst="rect">
            <a:avLst/>
          </a:prstGeom>
          <a:gradFill rotWithShape="1">
            <a:gsLst>
              <a:gs pos="0">
                <a:srgbClr val="7EB0CD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/>
          <a:lstStyle/>
          <a:p>
            <a:endParaRPr lang="en-US"/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415925" y="6237288"/>
            <a:ext cx="61214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372C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7EB0C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i="1">
                <a:solidFill>
                  <a:schemeClr val="bg1"/>
                </a:solidFill>
              </a:rPr>
              <a:t>Commercial expertise driving value and efficiency in local public services</a:t>
            </a:r>
          </a:p>
        </p:txBody>
      </p:sp>
      <p:pic>
        <p:nvPicPr>
          <p:cNvPr id="12" name="Picture 26" descr="iStock_000000325606Medium (2) ne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200400"/>
            <a:ext cx="324802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15925" y="2349500"/>
            <a:ext cx="8858250" cy="588963"/>
          </a:xfrm>
        </p:spPr>
        <p:txBody>
          <a:bodyPr anchor="ctr"/>
          <a:lstStyle>
            <a:lvl1pPr marL="0" indent="0">
              <a:buFontTx/>
              <a:buNone/>
              <a:defRPr sz="2400">
                <a:solidFill>
                  <a:srgbClr val="7EB0CD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15925" y="1557338"/>
            <a:ext cx="8858250" cy="720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814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71963-FE09-42AC-92DB-23B441B81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46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06A17-4042-4B56-BD4C-2BBBE2787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7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9563" y="1600200"/>
            <a:ext cx="4584700" cy="4852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6663" y="1600200"/>
            <a:ext cx="4586287" cy="4852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35220-F67D-47B1-912C-CB8986D01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2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48F76-7764-4E04-B8BE-A41E5532F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53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1E9E-B970-47DE-B223-35F3E67FE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E29CB-2963-45FE-8B55-094D2D965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1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67E90-0F3B-484C-80D3-7EF78E502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7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EA46E-E6D5-4C45-A567-D4C7C8A9C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34B47-37B3-4B66-9015-D343FF7ED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71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5513" y="404813"/>
            <a:ext cx="2357437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0025" y="404813"/>
            <a:ext cx="6923088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D676C-6604-4F8A-AB29-38EF9E162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990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196D0-876B-45C2-B965-50D66E285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8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0025" y="404813"/>
            <a:ext cx="77057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563" y="1600200"/>
            <a:ext cx="9323387" cy="485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Line 6"/>
          <p:cNvSpPr>
            <a:spLocks noChangeShapeType="1"/>
          </p:cNvSpPr>
          <p:nvPr/>
        </p:nvSpPr>
        <p:spPr bwMode="auto">
          <a:xfrm>
            <a:off x="0" y="1265238"/>
            <a:ext cx="9907588" cy="0"/>
          </a:xfrm>
          <a:prstGeom prst="line">
            <a:avLst/>
          </a:prstGeom>
          <a:noFill/>
          <a:ln w="19050">
            <a:solidFill>
              <a:srgbClr val="0055A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97913" y="6530975"/>
            <a:ext cx="865187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solidFill>
                  <a:srgbClr val="0055A4"/>
                </a:solidFill>
              </a:defRPr>
            </a:lvl1pPr>
          </a:lstStyle>
          <a:p>
            <a:pPr>
              <a:defRPr/>
            </a:pPr>
            <a:fld id="{9C2523F5-6E36-46D1-B1F6-5514DE1B7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0" descr="local pships 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650" y="327025"/>
            <a:ext cx="1514475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55A4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55A4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EB0CD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5A4"/>
        </a:buClr>
        <a:buFont typeface="Frutiger 45 Light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EB0CD"/>
        </a:buClr>
        <a:buFont typeface="Frutiger 45 Light" pitchFamily="34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EB0CD"/>
        </a:buClr>
        <a:buFont typeface="Frutiger 45 Light" pitchFamily="34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EB0CD"/>
        </a:buClr>
        <a:buFont typeface="Frutiger 45 Light" pitchFamily="34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EB0CD"/>
        </a:buClr>
        <a:buFont typeface="Frutiger 45 Light" pitchFamily="34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EB0CD"/>
        </a:buClr>
        <a:buFont typeface="Frutiger 45 Light" pitchFamily="34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15925" y="1152525"/>
            <a:ext cx="8858250" cy="720725"/>
          </a:xfrm>
        </p:spPr>
        <p:txBody>
          <a:bodyPr/>
          <a:lstStyle/>
          <a:p>
            <a:r>
              <a:rPr lang="en-GB" sz="2800" dirty="0" smtClean="0"/>
              <a:t>LA Bond agency – how do the numbers stack up?</a:t>
            </a:r>
            <a:endParaRPr lang="en-GB" sz="2800" dirty="0"/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z="2000" dirty="0" smtClean="0"/>
              <a:t>September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FE6735F-A8E3-4FFD-85F2-008590F56308}" type="slidenum">
              <a:rPr lang="en-US" sz="1200">
                <a:solidFill>
                  <a:srgbClr val="0055A4"/>
                </a:solidFill>
              </a:rPr>
              <a:pPr/>
              <a:t>2</a:t>
            </a:fld>
            <a:endParaRPr lang="en-US" sz="1200">
              <a:solidFill>
                <a:srgbClr val="0055A4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2800" dirty="0" smtClean="0"/>
              <a:t>Local Partnerships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/>
            <a:r>
              <a:rPr lang="en-GB" dirty="0" smtClean="0"/>
              <a:t>Local Partnerships is a joint venture between the Local Government Association and HM Treasury. </a:t>
            </a:r>
          </a:p>
          <a:p>
            <a:pPr marL="857250" lvl="2" indent="0" algn="l" eaLnBrk="1" hangingPunct="1">
              <a:buNone/>
            </a:pPr>
            <a:endParaRPr lang="en-GB" i="1" dirty="0" smtClean="0">
              <a:solidFill>
                <a:srgbClr val="CC0066"/>
              </a:solidFill>
            </a:endParaRPr>
          </a:p>
          <a:p>
            <a:pPr algn="l"/>
            <a:r>
              <a:rPr lang="en-GB" dirty="0" smtClean="0"/>
              <a:t>We </a:t>
            </a:r>
            <a:r>
              <a:rPr lang="en-GB" dirty="0"/>
              <a:t>work with government, local authorities, local public bodies, and the community focussed third sector, to support them deliver investment in local infrastructure and local services.  </a:t>
            </a:r>
            <a:endParaRPr lang="en-GB" dirty="0" smtClean="0"/>
          </a:p>
          <a:p>
            <a:pPr marL="0" indent="0" algn="l">
              <a:buNone/>
            </a:pPr>
            <a:endParaRPr lang="en-GB" dirty="0"/>
          </a:p>
          <a:p>
            <a:pPr algn="l"/>
            <a:r>
              <a:rPr lang="en-GB" dirty="0" smtClean="0"/>
              <a:t>Being non-profit maximising we </a:t>
            </a:r>
            <a:r>
              <a:rPr lang="en-GB" dirty="0"/>
              <a:t>operate without the limitations of commercial conflict, and can (and do) share our intellectual capital freely across the public sector. 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A reflection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Rise to Gilts</a:t>
            </a:r>
            <a:r>
              <a:rPr lang="en-US" sz="2800" baseline="0" dirty="0" smtClean="0"/>
              <a:t> + 1%</a:t>
            </a:r>
          </a:p>
          <a:p>
            <a:pPr>
              <a:lnSpc>
                <a:spcPct val="110000"/>
              </a:lnSpc>
            </a:pPr>
            <a:r>
              <a:rPr lang="en-US" sz="2800" baseline="0" dirty="0" smtClean="0"/>
              <a:t>Other changes to PWLB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International developments gathering pace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Risks of action (and inaction)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Leakage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Prudential code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Out not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 smtClean="0"/>
              <a:t>Why work together?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Lower costs for an individual authority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Less risk to the sector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More flexible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Available to all authorities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Potential for credit enhancement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23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LGA/LP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Commission external advice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Two steering groups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Political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Professional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Outline Business case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Treasury five case analysis + conclusion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Underpinned by financial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0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Key conclusions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Collective agency legally possible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Equity based model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Would take </a:t>
            </a:r>
            <a:r>
              <a:rPr lang="en-US" sz="2800" u="sng" dirty="0" smtClean="0"/>
              <a:t>around</a:t>
            </a:r>
            <a:r>
              <a:rPr lang="en-US" sz="2800" dirty="0" smtClean="0"/>
              <a:t> two years to establish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Credit uplift assumption reasonable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Prudent, professional management key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Lend at below </a:t>
            </a:r>
            <a:r>
              <a:rPr lang="en-US" sz="2800" smtClean="0"/>
              <a:t>PWLB rate</a:t>
            </a:r>
            <a:endParaRPr lang="en-US" sz="2800" dirty="0" smtClean="0"/>
          </a:p>
          <a:p>
            <a:pPr marL="0" indent="0">
              <a:lnSpc>
                <a:spcPct val="11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 smtClean="0"/>
              <a:t>(Series of underpinning assumptions)</a:t>
            </a:r>
          </a:p>
          <a:p>
            <a:pPr>
              <a:lnSpc>
                <a:spcPct val="110000"/>
              </a:lnSpc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24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Risks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Government attitude/support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Some one else should go first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Revenue budgets &amp; long-term borrowing plans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68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Subsequent actions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Testing with: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City</a:t>
            </a:r>
            <a:r>
              <a:rPr lang="en-US" sz="2800" baseline="0" dirty="0" smtClean="0"/>
              <a:t> institutions</a:t>
            </a:r>
          </a:p>
          <a:p>
            <a:pPr lvl="1">
              <a:lnSpc>
                <a:spcPct val="110000"/>
              </a:lnSpc>
            </a:pPr>
            <a:r>
              <a:rPr lang="en-US" sz="2800" dirty="0" smtClean="0"/>
              <a:t>Finance Directors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Links to other agencies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Call for founder members at LGA July conference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Detailed project planning of next steps</a:t>
            </a:r>
          </a:p>
          <a:p>
            <a:pPr>
              <a:lnSpc>
                <a:spcPct val="110000"/>
              </a:lnSpc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7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from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" name="Bildobjekt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8350" y="2901950"/>
            <a:ext cx="1982788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7313" y="2155824"/>
            <a:ext cx="1074737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objekt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7375" y="4398963"/>
            <a:ext cx="28575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objekt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2116137"/>
            <a:ext cx="1968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Bildobjekt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5294313"/>
            <a:ext cx="2540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81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in the last two years….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New Zealand agency launched and issued series of bonds (falling prices)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French agency planned October launch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Australia review group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DB called for review in Germany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Nordic agencies joint road shows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00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issues 2012 €</a:t>
            </a:r>
            <a:r>
              <a:rPr lang="en-US" dirty="0" err="1" smtClean="0"/>
              <a:t>bn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extruta 7"/>
          <p:cNvSpPr txBox="1">
            <a:spLocks noGrp="1"/>
          </p:cNvSpPr>
          <p:nvPr>
            <p:ph idx="1"/>
          </p:nvPr>
        </p:nvSpPr>
        <p:spPr>
          <a:xfrm>
            <a:off x="269875" y="1809750"/>
            <a:ext cx="9363075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Kommuninvest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Sweden			14,1</a:t>
            </a:r>
          </a:p>
          <a:p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Kommunekredit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Denmark			11,9</a:t>
            </a:r>
          </a:p>
          <a:p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Munifin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Finland			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6,6</a:t>
            </a:r>
          </a:p>
          <a:p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Norges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Kommunalbank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Norway		12,6</a:t>
            </a:r>
          </a:p>
          <a:p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BNG, Netherlands	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			15,2</a:t>
            </a:r>
          </a:p>
          <a:p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NWB, Netherlands				</a:t>
            </a:r>
            <a:r>
              <a:rPr lang="en-GB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12,0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													72,4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3125" y="6016625"/>
            <a:ext cx="7056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Source Lars </a:t>
            </a:r>
            <a:r>
              <a:rPr lang="en-US" sz="2800" dirty="0" err="1" smtClean="0"/>
              <a:t>Andersson</a:t>
            </a:r>
            <a:r>
              <a:rPr lang="en-US" sz="2800" dirty="0" smtClean="0"/>
              <a:t> @ LGA conference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644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To conclude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/>
              <a:t>Local government </a:t>
            </a:r>
            <a:r>
              <a:rPr lang="en-US" sz="2800" u="sng" dirty="0" smtClean="0"/>
              <a:t>can</a:t>
            </a:r>
            <a:r>
              <a:rPr lang="en-US" sz="2800" dirty="0" smtClean="0"/>
              <a:t> create this agency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We should work in partnership with other agencies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Doing nothing is not a risk free option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Finance Director involvement is crucial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871963-FE09-42AC-92DB-23B441B8136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49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55A4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0055A4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319</Words>
  <Application>Microsoft Macintosh PowerPoint</Application>
  <PresentationFormat>A4 Paper (210x297 mm)</PresentationFormat>
  <Paragraphs>82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</vt:lpstr>
      <vt:lpstr>LA Bond agency – how do the numbers stack up?</vt:lpstr>
      <vt:lpstr>Local Partnerships </vt:lpstr>
      <vt:lpstr>A reflection</vt:lpstr>
      <vt:lpstr>Why work together?</vt:lpstr>
      <vt:lpstr>LGA/LP approach</vt:lpstr>
      <vt:lpstr>Key conclusions</vt:lpstr>
      <vt:lpstr>Risks</vt:lpstr>
      <vt:lpstr>Subsequent actions</vt:lpstr>
      <vt:lpstr>Lessons from Europe</vt:lpstr>
      <vt:lpstr>And in the last two years….</vt:lpstr>
      <vt:lpstr>European issues 2012 €bn</vt:lpstr>
      <vt:lpstr>To conclude</vt:lpstr>
    </vt:vector>
  </TitlesOfParts>
  <Company>Local Government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Iva.Simunkova</dc:creator>
  <cp:lastModifiedBy>Mark Luntley</cp:lastModifiedBy>
  <cp:revision>136</cp:revision>
  <cp:lastPrinted>2013-04-04T15:53:15Z</cp:lastPrinted>
  <dcterms:created xsi:type="dcterms:W3CDTF">2012-04-03T10:38:12Z</dcterms:created>
  <dcterms:modified xsi:type="dcterms:W3CDTF">2013-09-19T06:08:55Z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C.identifier">
    <vt:lpwstr>IDEA</vt:lpwstr>
  </property>
  <property fmtid="{D5CDD505-2E9C-101B-9397-08002B2CF9AE}" pid="3" name="DC.date.issued">
    <vt:lpwstr>2010-07-26T00:00:00Z</vt:lpwstr>
  </property>
  <property fmtid="{D5CDD505-2E9C-101B-9397-08002B2CF9AE}" pid="4" name="Move to Archive">
    <vt:lpwstr>Current</vt:lpwstr>
  </property>
  <property fmtid="{D5CDD505-2E9C-101B-9397-08002B2CF9AE}" pid="5" name="Status">
    <vt:lpwstr>[None]</vt:lpwstr>
  </property>
  <property fmtid="{D5CDD505-2E9C-101B-9397-08002B2CF9AE}" pid="6" name="DC.Author">
    <vt:lpwstr>Julia White</vt:lpwstr>
  </property>
  <property fmtid="{D5CDD505-2E9C-101B-9397-08002B2CF9AE}" pid="7" name="DC.creator">
    <vt:lpwstr>Marketing</vt:lpwstr>
  </property>
  <property fmtid="{D5CDD505-2E9C-101B-9397-08002B2CF9AE}" pid="8" name="Date">
    <vt:lpwstr>2010-07-26T00:00:00Z</vt:lpwstr>
  </property>
  <property fmtid="{D5CDD505-2E9C-101B-9397-08002B2CF9AE}" pid="9" name="DC.Language">
    <vt:lpwstr>eng</vt:lpwstr>
  </property>
  <property fmtid="{D5CDD505-2E9C-101B-9397-08002B2CF9AE}" pid="10" name="Work area">
    <vt:lpwstr/>
  </property>
  <property fmtid="{D5CDD505-2E9C-101B-9397-08002B2CF9AE}" pid="11" name="DC.Description">
    <vt:lpwstr/>
  </property>
  <property fmtid="{D5CDD505-2E9C-101B-9397-08002B2CF9AE}" pid="12" name="DC.Type">
    <vt:lpwstr/>
  </property>
  <property fmtid="{D5CDD505-2E9C-101B-9397-08002B2CF9AE}" pid="13" name="e-GMS.subject.keyword">
    <vt:lpwstr/>
  </property>
</Properties>
</file>